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4"/>
  </p:notesMasterIdLst>
  <p:sldIdLst>
    <p:sldId id="299" r:id="rId2"/>
    <p:sldId id="307" r:id="rId3"/>
    <p:sldId id="313" r:id="rId4"/>
    <p:sldId id="303" r:id="rId5"/>
    <p:sldId id="293" r:id="rId6"/>
    <p:sldId id="316" r:id="rId7"/>
    <p:sldId id="291" r:id="rId8"/>
    <p:sldId id="294" r:id="rId9"/>
    <p:sldId id="295" r:id="rId10"/>
    <p:sldId id="296" r:id="rId11"/>
    <p:sldId id="298" r:id="rId12"/>
    <p:sldId id="30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FF"/>
    <a:srgbClr val="FF99FF"/>
    <a:srgbClr val="04FC0A"/>
    <a:srgbClr val="1604FC"/>
    <a:srgbClr val="0F14F1"/>
    <a:srgbClr val="CA3636"/>
    <a:srgbClr val="9900CC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6A527-3BB1-49D7-8B59-21979AD502D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84925-01D9-463E-97E5-08E7D6DC4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925-01D9-463E-97E5-08E7D6DC48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15E7E96-2B78-4B88-BE16-860512EF33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42E154-3299-4551-8A47-A8A9AC4907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B34173-0267-4E52-A740-310DFE1229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6442-2ED4-4B8F-89A0-9ED0A2DE1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5C308B-04C4-4CD9-8AB8-570F83E9EE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E000CA-E9E9-46E0-9C6C-2B8706B2CB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C9A370-6607-4539-B825-425C0D1BD3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E824FF-D05F-45D3-9D0B-2B2C643E1F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7E43A8-5EFA-4497-853F-207DC6AE6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1B5FEE-1310-4000-BA53-1106E23DF5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DE4CFC-3EE0-40BA-85DF-ECF73FA218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A360E5-8223-47B0-9473-2B59409DA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474439-CA57-4358-95FA-2D6B3AA5C6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836712"/>
            <a:ext cx="60486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Нахождение неизвестного слагаемого</a:t>
            </a:r>
          </a:p>
          <a:p>
            <a:endParaRPr lang="ru-RU" sz="36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36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36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4725144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математика</a:t>
            </a:r>
            <a:b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класс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Содержимое 4"/>
          <p:cNvGrpSpPr>
            <a:grpSpLocks noGrp="1"/>
          </p:cNvGrpSpPr>
          <p:nvPr>
            <p:ph idx="1"/>
          </p:nvPr>
        </p:nvGrpSpPr>
        <p:grpSpPr>
          <a:xfrm>
            <a:off x="1403648" y="1124744"/>
            <a:ext cx="5976664" cy="2304256"/>
            <a:chOff x="2051720" y="808604"/>
            <a:chExt cx="1656184" cy="803132"/>
          </a:xfrm>
        </p:grpSpPr>
        <p:pic>
          <p:nvPicPr>
            <p:cNvPr id="6" name="Рисунок 5" descr="0006-006-444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0" y="808604"/>
              <a:ext cx="767957" cy="8031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Овал 7"/>
            <p:cNvSpPr/>
            <p:nvPr/>
          </p:nvSpPr>
          <p:spPr>
            <a:xfrm flipV="1">
              <a:off x="3635896" y="1059582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Franklin Gothic Heavy" pitchFamily="34" charset="0"/>
              </a:rPr>
              <a:t>Проверь себя. №279.</a:t>
            </a:r>
            <a:br>
              <a:rPr lang="ru-RU" u="sng" dirty="0" smtClean="0">
                <a:latin typeface="Franklin Gothic Heavy" pitchFamily="34" charset="0"/>
              </a:rPr>
            </a:br>
            <a:endParaRPr lang="ru-RU" dirty="0"/>
          </a:p>
        </p:txBody>
      </p:sp>
      <p:pic>
        <p:nvPicPr>
          <p:cNvPr id="9" name="Рисунок 8" descr="0006-006-4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052736"/>
            <a:ext cx="338437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0006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077072"/>
            <a:ext cx="307388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0006-006-44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789040"/>
            <a:ext cx="3312368" cy="2416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501134"/>
            <a:ext cx="638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643042" y="1428736"/>
            <a:ext cx="53578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1.Урок полезен, всё понятно. 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Ещё придется потрудиться. 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3.Я всё усвоил на уроке. 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4.Мне ещё трудно решать задачи, уравнения. 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5.Да, трудно всё - таки учиться.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85728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latin typeface="Gabriola" pitchFamily="82" charset="0"/>
              </a:rPr>
              <a:t>Выбери для себя:</a:t>
            </a:r>
            <a:endParaRPr lang="ru-RU" sz="4000" b="1" u="sng" dirty="0">
              <a:latin typeface="Gabriola" pitchFamily="82" charset="0"/>
            </a:endParaRPr>
          </a:p>
        </p:txBody>
      </p:sp>
      <p:pic>
        <p:nvPicPr>
          <p:cNvPr id="65543" name="Picture 7" descr="http://player.myshared.ru/323576/data/images/img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928801"/>
            <a:ext cx="2838450" cy="41338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1772816"/>
            <a:ext cx="709228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Домашнее задание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№281, 282 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тр.62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22960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Математическая р</a:t>
            </a:r>
            <a:r>
              <a:rPr lang="ru-RU" sz="4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азминка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85786" y="1643050"/>
            <a:ext cx="1587835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4293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85813" y="1643063"/>
            <a:ext cx="1643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</a:rPr>
              <a:t>17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4293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71500" y="1643063"/>
            <a:ext cx="2143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Уменьшить число 1700 в 100 раз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71802" y="1643050"/>
            <a:ext cx="115929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4318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786063" y="1643063"/>
            <a:ext cx="1714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</a:rPr>
              <a:t>70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627784" y="1412776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643188" y="2000250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(300-90):3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214942" y="1571612"/>
            <a:ext cx="992579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786313" y="1714500"/>
            <a:ext cx="1571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</a:rPr>
              <a:t>70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643438" y="1928813"/>
            <a:ext cx="2000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1 мин 10с = … с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071670" y="3643314"/>
            <a:ext cx="111440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215206" y="1643050"/>
            <a:ext cx="115929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643688" y="142875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929438" y="1643063"/>
            <a:ext cx="1500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002060"/>
                </a:solidFill>
              </a:rPr>
              <a:t>54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643688" y="142875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10001</a:t>
            </a:r>
            <a:endParaRPr lang="ru-RU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643688" y="2071688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46+х=100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643063" y="342900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643063" y="3714750"/>
            <a:ext cx="2000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002060"/>
                </a:solidFill>
              </a:rPr>
              <a:t>130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643063" y="342900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643063" y="4143375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25*4 + 10*3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000496" y="3714752"/>
            <a:ext cx="124906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</a:t>
            </a:r>
            <a:endParaRPr lang="ru-RU" sz="9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43313" y="342900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643313" y="3857625"/>
            <a:ext cx="2000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002060"/>
                </a:solidFill>
              </a:rPr>
              <a:t>5600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635896" y="342900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643313" y="4000500"/>
            <a:ext cx="2000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Увеличить 560 в 10 раз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929322" y="3714752"/>
            <a:ext cx="143661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ы</a:t>
            </a:r>
            <a:endParaRPr lang="ru-RU" sz="9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43563" y="3429000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643563" y="3643313"/>
            <a:ext cx="2000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002060"/>
                </a:solidFill>
              </a:rPr>
              <a:t>290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652120" y="3429000"/>
            <a:ext cx="2000250" cy="2000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643563" y="4143375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а + 210=500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1" grpId="0"/>
      <p:bldP spid="43" grpId="0" animBg="1"/>
      <p:bldP spid="25" grpId="0" animBg="1"/>
      <p:bldP spid="25" grpId="1" animBg="1"/>
      <p:bldP spid="52" grpId="0"/>
      <p:bldP spid="52" grpId="1"/>
      <p:bldP spid="42" grpId="0" animBg="1"/>
      <p:bldP spid="42" grpId="1" animBg="1"/>
      <p:bldP spid="45" grpId="0"/>
      <p:bldP spid="45" grpId="1"/>
      <p:bldP spid="26" grpId="0" animBg="1"/>
      <p:bldP spid="26" grpId="1" animBg="1"/>
      <p:bldP spid="56" grpId="0"/>
      <p:bldP spid="56" grpId="1"/>
      <p:bldP spid="41" grpId="0" animBg="1"/>
      <p:bldP spid="41" grpId="1" animBg="1"/>
      <p:bldP spid="46" grpId="0"/>
      <p:bldP spid="46" grpId="1"/>
      <p:bldP spid="27" grpId="0" animBg="1"/>
      <p:bldP spid="59" grpId="0"/>
      <p:bldP spid="39" grpId="0" animBg="1"/>
      <p:bldP spid="47" grpId="0"/>
      <p:bldP spid="28" grpId="0" animBg="1"/>
      <p:bldP spid="61" grpId="0"/>
      <p:bldP spid="38" grpId="0" animBg="1"/>
      <p:bldP spid="48" grpId="0"/>
      <p:bldP spid="29" grpId="0" animBg="1"/>
      <p:bldP spid="63" grpId="0"/>
      <p:bldP spid="37" grpId="0" animBg="1"/>
      <p:bldP spid="49" grpId="0"/>
      <p:bldP spid="30" grpId="0" animBg="1"/>
      <p:bldP spid="65" grpId="0"/>
      <p:bldP spid="40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1268760"/>
            <a:ext cx="8208912" cy="9361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Коля вышел из дома в 14 ч 30 мин и пришёл в 15 ч 40 мин. Сколько времени он отсутствовал дома?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i="1" dirty="0" smtClean="0"/>
              <a:t>	Решаем  задачи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92494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Корзина с яблоками весит 3 кг 400 гр. Пустая корзина весит 500 гр. </a:t>
            </a:r>
          </a:p>
          <a:p>
            <a:pPr lvl="0" algn="just"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весят яблоки?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149080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2кг 900г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86916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В 1812 году Наполеон напал на Россию. В каком веке это произошло?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5733256"/>
            <a:ext cx="27363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 XIX веке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2132856"/>
            <a:ext cx="2520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1ч 10 мин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123728" y="-160076"/>
            <a:ext cx="55446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2F549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260648"/>
            <a:ext cx="1944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2F549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170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988840"/>
            <a:ext cx="792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2F5496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005064"/>
            <a:ext cx="16561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2F5496"/>
                </a:solidFill>
                <a:latin typeface="Times New Roman" pitchFamily="18" charset="0"/>
                <a:cs typeface="Times New Roman" pitchFamily="18" charset="0"/>
              </a:rPr>
              <a:t>390</a:t>
            </a:r>
            <a:endParaRPr lang="ru-RU" sz="4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1988840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2F5496"/>
                </a:solidFill>
                <a:latin typeface="Times New Roman" pitchFamily="18" charset="0"/>
                <a:cs typeface="Times New Roman" pitchFamily="18" charset="0"/>
              </a:rPr>
              <a:t>910</a:t>
            </a:r>
            <a:endParaRPr lang="ru-RU" sz="4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933056"/>
            <a:ext cx="16561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2F549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130</a:t>
            </a:r>
            <a:endParaRPr lang="ru-RU" sz="4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5805264"/>
            <a:ext cx="2304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2F549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dirty="0" smtClean="0">
                <a:solidFill>
                  <a:srgbClr val="2F5496"/>
                </a:solidFill>
                <a:latin typeface="Times New Roman" pitchFamily="18" charset="0"/>
                <a:cs typeface="Times New Roman" pitchFamily="18" charset="0"/>
              </a:rPr>
              <a:t>5200</a:t>
            </a:r>
            <a:endParaRPr lang="ru-RU" sz="4400" b="1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123728" y="1052736"/>
            <a:ext cx="5112568" cy="43924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sz="1100" dirty="0" smtClean="0"/>
              <a:t>                  </a:t>
            </a:r>
          </a:p>
          <a:p>
            <a:r>
              <a:rPr lang="ru-RU" sz="1100" dirty="0" smtClean="0"/>
              <a:t>	</a:t>
            </a: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+ 90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2" y="1643064"/>
          <a:ext cx="7929617" cy="2547040"/>
        </p:xfrm>
        <a:graphic>
          <a:graphicData uri="http://schemas.openxmlformats.org/drawingml/2006/table">
            <a:tbl>
              <a:tblPr/>
              <a:tblGrid>
                <a:gridCol w="2624702"/>
                <a:gridCol w="1193046"/>
                <a:gridCol w="1043916"/>
                <a:gridCol w="1043916"/>
                <a:gridCol w="1043916"/>
                <a:gridCol w="980121"/>
              </a:tblGrid>
              <a:tr h="785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Слагаемое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Слагаемое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1000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Заполни таблицу: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43313" y="2571751"/>
            <a:ext cx="571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40" y="2571751"/>
            <a:ext cx="714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22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43688" y="2571751"/>
            <a:ext cx="85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471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00940" y="1785939"/>
            <a:ext cx="100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7498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72127" y="1714501"/>
            <a:ext cx="785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127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записано в каждом столбике?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такое уравнение?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значит решить уравнение?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Х+37=64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42+х=80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Х+15=68:2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24+х=79-30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5_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32656"/>
            <a:ext cx="7704856" cy="61206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2852"/>
            <a:ext cx="6192688" cy="50006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/>
              </a:rPr>
              <a:t>Алгоритм решения уравнений</a:t>
            </a:r>
            <a:endParaRPr lang="ru-RU" sz="2800" b="1" dirty="0">
              <a:effectLst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428728" y="857232"/>
            <a:ext cx="70009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1.Читаем уравнение.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2.Вычисляем значение выражения в правой части.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Записываем.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4.Вспоминаем правило нахождения неизвестного слагаемого.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5.Проверяем.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g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72124">
            <a:off x="4511103" y="3539100"/>
            <a:ext cx="4216638" cy="31001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628800"/>
            <a:ext cx="3960440" cy="4467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 +390 = 70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 +390 = 420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 = 420 – 390</a:t>
            </a: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 = 30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30 +390 = 70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420 = 420</a:t>
            </a:r>
          </a:p>
          <a:p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Самопроверка №278</a:t>
            </a:r>
            <a:endParaRPr lang="ru-RU" dirty="0"/>
          </a:p>
        </p:txBody>
      </p:sp>
      <p:pic>
        <p:nvPicPr>
          <p:cNvPr id="5" name="Picture 2" descr="http://pandia.ru/text/78/239/images/image001_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2952328" cy="3096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2143</TotalTime>
  <Words>249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Математическая разминка</vt:lpstr>
      <vt:lpstr> Решаем  задачи</vt:lpstr>
      <vt:lpstr>Слайд 4</vt:lpstr>
      <vt:lpstr>Заполни таблицу:</vt:lpstr>
      <vt:lpstr>Что записано в каждом столбике?</vt:lpstr>
      <vt:lpstr>Слайд 7</vt:lpstr>
      <vt:lpstr>Алгоритм решения уравнений</vt:lpstr>
      <vt:lpstr>Самопроверка №278</vt:lpstr>
      <vt:lpstr>Проверь себя. №279. 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математики</dc:title>
  <dc:creator>Komp</dc:creator>
  <cp:lastModifiedBy>INNA57RF@outlook.com</cp:lastModifiedBy>
  <cp:revision>183</cp:revision>
  <dcterms:created xsi:type="dcterms:W3CDTF">2009-11-30T16:21:10Z</dcterms:created>
  <dcterms:modified xsi:type="dcterms:W3CDTF">2020-10-26T18:35:59Z</dcterms:modified>
</cp:coreProperties>
</file>